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12" name="프레젠테이션 제목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3" name="본문 첫 번째 줄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본문 첫 번째 줄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사실 정보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사실 정보</a:t>
            </a:r>
          </a:p>
        </p:txBody>
      </p:sp>
      <p:sp>
        <p:nvSpPr>
          <p:cNvPr id="10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속성</a:t>
            </a:r>
          </a:p>
        </p:txBody>
      </p:sp>
      <p:sp>
        <p:nvSpPr>
          <p:cNvPr id="116" name="본문 첫 번째 줄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“멋진 인용구”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볶음밥과 삶은 계란을 넣은 샐러드 그릇과 젓가락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연어 어묵, 샐러드, 후무스가 든 그릇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파슬리 버터, 구운 헤이즐넛, 파르메산 치즈를 올린 파파르델레 파스타 그릇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볶음밥과 삶은 계란을 넣은 샐러드 그릇과 젓가락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아보카도와 라임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프레젠테이션 제목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3" name="저자 및 날짜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24" name="본문 첫 번째 줄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연어 어묵, 샐러드, 후무스가 든 그릇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슬라이드 제목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슬라이드 제목</a:t>
            </a:r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44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61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파슬리 버터, 구운 헤이즐넛, 파르메산 치즈를 올린 파파르델레 파스타 그릇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섹션 제목</a:t>
            </a:r>
          </a:p>
        </p:txBody>
      </p:sp>
      <p:sp>
        <p:nvSpPr>
          <p:cNvPr id="72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8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8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89" name="의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의제 부제</a:t>
            </a:r>
          </a:p>
        </p:txBody>
      </p:sp>
      <p:sp>
        <p:nvSpPr>
          <p:cNvPr id="90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의제 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제목</a:t>
            </a:r>
          </a:p>
        </p:txBody>
      </p:sp>
      <p:sp>
        <p:nvSpPr>
          <p:cNvPr id="3" name="본문 첫 번째 줄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OpenAI chatgpt communic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OpenAI chatgpt communication</a:t>
            </a:r>
          </a:p>
        </p:txBody>
      </p:sp>
      <p:sp>
        <p:nvSpPr>
          <p:cNvPr id="152" name="32181771 모바일시스템 공학과 박용관…"/>
          <p:cNvSpPr txBox="1"/>
          <p:nvPr/>
        </p:nvSpPr>
        <p:spPr>
          <a:xfrm>
            <a:off x="15237263" y="9010031"/>
            <a:ext cx="8070597" cy="17147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defRPr sz="4000"/>
            </a:pPr>
            <a:r>
              <a:t>32181771 모바일시스템 공학과 박용관</a:t>
            </a:r>
          </a:p>
          <a:p>
            <a:pPr>
              <a:lnSpc>
                <a:spcPct val="150000"/>
              </a:lnSpc>
              <a:defRPr sz="4000"/>
            </a:pPr>
            <a:r>
              <a:t>32182144 모바일시스템공학과 서지현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추진 계획"/>
          <p:cNvSpPr txBox="1"/>
          <p:nvPr>
            <p:ph type="title" idx="4294967295"/>
          </p:nvPr>
        </p:nvSpPr>
        <p:spPr>
          <a:xfrm>
            <a:off x="1206500" y="1292771"/>
            <a:ext cx="21971000" cy="1434949"/>
          </a:xfrm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추진 계획</a:t>
            </a:r>
          </a:p>
        </p:txBody>
      </p:sp>
      <p:sp>
        <p:nvSpPr>
          <p:cNvPr id="189" name="텍스트"/>
          <p:cNvSpPr txBox="1"/>
          <p:nvPr/>
        </p:nvSpPr>
        <p:spPr>
          <a:xfrm>
            <a:off x="3156486" y="2790926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 </a:t>
            </a:r>
          </a:p>
        </p:txBody>
      </p:sp>
      <p:pic>
        <p:nvPicPr>
          <p:cNvPr id="190" name="스크린샷 2023-04-05 오전 11.59.51.png" descr="스크린샷 2023-04-05 오전 11.59.5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8423" y="3311333"/>
            <a:ext cx="17888299" cy="95796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역할 분담 &amp; 목표 달성 여부"/>
          <p:cNvSpPr txBox="1"/>
          <p:nvPr>
            <p:ph type="title" idx="4294967295"/>
          </p:nvPr>
        </p:nvSpPr>
        <p:spPr>
          <a:xfrm>
            <a:off x="1206500" y="1292771"/>
            <a:ext cx="21971000" cy="1434949"/>
          </a:xfrm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역할 분담 &amp; 목표 달성 여부</a:t>
            </a:r>
          </a:p>
        </p:txBody>
      </p:sp>
      <p:sp>
        <p:nvSpPr>
          <p:cNvPr id="193" name="텍스트"/>
          <p:cNvSpPr txBox="1"/>
          <p:nvPr/>
        </p:nvSpPr>
        <p:spPr>
          <a:xfrm>
            <a:off x="3156486" y="2790926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 </a:t>
            </a:r>
          </a:p>
        </p:txBody>
      </p:sp>
      <p:pic>
        <p:nvPicPr>
          <p:cNvPr id="194" name="스크린샷 2023-04-05 오후 12.01.51.png" descr="스크린샷 2023-04-05 오후 12.01.5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1742" y="4162697"/>
            <a:ext cx="11610587" cy="31539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스크린샷 2023-04-05 오후 12.02.04.png" descr="스크린샷 2023-04-05 오후 12.02.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87989" y="7993357"/>
            <a:ext cx="12533515" cy="47548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프로젝트 배경 및 목표"/>
          <p:cNvSpPr txBox="1"/>
          <p:nvPr>
            <p:ph type="title"/>
          </p:nvPr>
        </p:nvSpPr>
        <p:spPr>
          <a:xfrm>
            <a:off x="1206500" y="1292771"/>
            <a:ext cx="21971000" cy="1434949"/>
          </a:xfrm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프로젝트 배경 및 목표</a:t>
            </a:r>
          </a:p>
        </p:txBody>
      </p:sp>
      <p:sp>
        <p:nvSpPr>
          <p:cNvPr id="155" name="“Cli 환경에서 간편하게 chatgpt와 통신할 수 있는 서버를 구축하자”"/>
          <p:cNvSpPr txBox="1"/>
          <p:nvPr>
            <p:ph type="body" idx="21"/>
          </p:nvPr>
        </p:nvSpPr>
        <p:spPr>
          <a:xfrm>
            <a:off x="5559814" y="11343240"/>
            <a:ext cx="14496606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82880">
              <a:spcBef>
                <a:spcPts val="400"/>
              </a:spcBef>
              <a:def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“Cli 환경에서 간편하게 chatgpt와 통신할 수 있는 서버를 구축하자” </a:t>
            </a:r>
            <a:endParaRPr b="0">
              <a:solidFill>
                <a:srgbClr val="000000"/>
              </a:solidFill>
            </a:endParaRPr>
          </a:p>
        </p:txBody>
      </p:sp>
      <p:pic>
        <p:nvPicPr>
          <p:cNvPr id="156" name="스크린샷 2023-04-05 오전 11.05.03.png" descr="스크린샷 2023-04-05 오전 11.05.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4223" y="4737100"/>
            <a:ext cx="7327901" cy="4241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스크린샷 2023-04-05 오전 11.07.24.png" descr="스크린샷 2023-04-05 오전 11.07.2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25095" y="4003884"/>
            <a:ext cx="14235051" cy="57082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공개 시 기대 효과"/>
          <p:cNvSpPr txBox="1"/>
          <p:nvPr>
            <p:ph type="title" idx="4294967295"/>
          </p:nvPr>
        </p:nvSpPr>
        <p:spPr>
          <a:xfrm>
            <a:off x="1206500" y="1292771"/>
            <a:ext cx="21971000" cy="1434949"/>
          </a:xfrm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공개 시 기대 효과</a:t>
            </a:r>
          </a:p>
        </p:txBody>
      </p:sp>
      <p:sp>
        <p:nvSpPr>
          <p:cNvPr id="160" name="사용자는 openai에 직접 요청할때 작성해야하는 번거로운 요청 패킷 형식을 알 필요가 없습니다.…"/>
          <p:cNvSpPr txBox="1"/>
          <p:nvPr/>
        </p:nvSpPr>
        <p:spPr>
          <a:xfrm>
            <a:off x="1912423" y="5563885"/>
            <a:ext cx="20934600" cy="453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04800" indent="-304800" algn="l">
              <a:buSzPct val="40000"/>
              <a:buBlip>
                <a:blip r:embed="rId2"/>
              </a:buBlip>
              <a:defRPr sz="4000"/>
            </a:pPr>
            <a:r>
              <a:t>사용자는 openai에 직접 요청할때 작성해야하는 번거로운 요청 패킷 형식을 알 필요가 없습니다. </a:t>
            </a:r>
            <a:br/>
          </a:p>
          <a:p>
            <a:pPr marL="304800" indent="-304800" algn="l">
              <a:buSzPct val="40000"/>
              <a:buBlip>
                <a:blip r:embed="rId2"/>
              </a:buBlip>
              <a:defRPr sz="4000"/>
            </a:pPr>
            <a:r>
              <a:t>간단하게 openai 사용할때, 사용에 필요한 api key값을 생성하거나 기억할 필요가 없습니다. </a:t>
            </a:r>
            <a:br/>
          </a:p>
          <a:p>
            <a:pPr marL="304800" indent="-304800" algn="l">
              <a:buSzPct val="40000"/>
              <a:buBlip>
                <a:blip r:embed="rId2"/>
              </a:buBlip>
              <a:defRPr sz="4000"/>
            </a:pPr>
            <a:r>
              <a:t>사용자는 최근 서버 사용자들의 질문들을 볼 수 있습니다. </a:t>
            </a:r>
            <a:br/>
          </a:p>
          <a:p>
            <a:pPr marL="304800" indent="-304800" algn="l">
              <a:buSzPct val="40000"/>
              <a:buBlip>
                <a:blip r:embed="rId2"/>
              </a:buBlip>
              <a:defRPr sz="4000"/>
            </a:pPr>
            <a:r>
              <a:t>cli환경에서 편리하게 chatgpt을 사용할 수 있습니다. </a:t>
            </a:r>
          </a:p>
        </p:txBody>
      </p:sp>
      <p:sp>
        <p:nvSpPr>
          <p:cNvPr id="161" name="해당 기대효과는 CLI환경에서 사용할때의 기대효과입니다."/>
          <p:cNvSpPr txBox="1"/>
          <p:nvPr/>
        </p:nvSpPr>
        <p:spPr>
          <a:xfrm>
            <a:off x="16453022" y="11851049"/>
            <a:ext cx="7070446" cy="487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해당 기대효과는 CLI환경에서 사용할때의 기대효과입니다.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핵심 기술 - 1"/>
          <p:cNvSpPr txBox="1"/>
          <p:nvPr>
            <p:ph type="title" idx="4294967295"/>
          </p:nvPr>
        </p:nvSpPr>
        <p:spPr>
          <a:xfrm>
            <a:off x="1206500" y="1292771"/>
            <a:ext cx="21971000" cy="1434949"/>
          </a:xfrm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핵심 기술 - 1</a:t>
            </a:r>
          </a:p>
        </p:txBody>
      </p:sp>
      <p:pic>
        <p:nvPicPr>
          <p:cNvPr id="164" name="page2image51415488.jpg" descr="page2image51415488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7046" y="3967398"/>
            <a:ext cx="21909907" cy="6096671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텍스트"/>
          <p:cNvSpPr txBox="1"/>
          <p:nvPr/>
        </p:nvSpPr>
        <p:spPr>
          <a:xfrm>
            <a:off x="3156486" y="2790926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핵심 기술 - 2"/>
          <p:cNvSpPr txBox="1"/>
          <p:nvPr>
            <p:ph type="title" idx="4294967295"/>
          </p:nvPr>
        </p:nvSpPr>
        <p:spPr>
          <a:xfrm>
            <a:off x="1206500" y="1292771"/>
            <a:ext cx="21971000" cy="1434949"/>
          </a:xfrm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핵심 기술 - 2</a:t>
            </a:r>
          </a:p>
        </p:txBody>
      </p:sp>
      <p:sp>
        <p:nvSpPr>
          <p:cNvPr id="168" name="텍스트"/>
          <p:cNvSpPr txBox="1"/>
          <p:nvPr/>
        </p:nvSpPr>
        <p:spPr>
          <a:xfrm>
            <a:off x="3156486" y="2790926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 </a:t>
            </a:r>
          </a:p>
        </p:txBody>
      </p:sp>
      <p:pic>
        <p:nvPicPr>
          <p:cNvPr id="169" name="스크린샷 2023-04-05 오전 11.57.43.png" descr="스크린샷 2023-04-05 오전 11.57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43473" y="3266520"/>
            <a:ext cx="12176386" cy="5429397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스프링 서버에서 Dockerfile을 통해 docker 이미지를 생성합니다. 해당 이미지를 docker hub에 등록합니다.…"/>
          <p:cNvSpPr txBox="1"/>
          <p:nvPr/>
        </p:nvSpPr>
        <p:spPr>
          <a:xfrm>
            <a:off x="3838880" y="9899150"/>
            <a:ext cx="15065439" cy="1614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63020" indent="-463020" algn="l" defTabSz="457200">
              <a:spcBef>
                <a:spcPts val="1200"/>
              </a:spcBef>
              <a:buSzPct val="100000"/>
              <a:buAutoNum type="arabicPeriod" startAt="1"/>
              <a:defRPr sz="25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스프링 서버에서 Dockerfile을 통해 docker 이미지를 생성합니다. 해당 이미지를 docker hub에 등록합니다. </a:t>
            </a:r>
          </a:p>
          <a:p>
            <a:pPr marL="463020" indent="-463020" algn="l" defTabSz="457200">
              <a:spcBef>
                <a:spcPts val="1200"/>
              </a:spcBef>
              <a:buSzPct val="100000"/>
              <a:buAutoNum type="arabicPeriod" startAt="1"/>
              <a:defRPr sz="25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클라 우드 기반 서버를 하나 생성한 뒤 해당 서버에 docker를 설치합니다. </a:t>
            </a:r>
          </a:p>
          <a:p>
            <a:pPr marL="463020" indent="-463020" algn="l" defTabSz="457200">
              <a:spcBef>
                <a:spcPts val="1200"/>
              </a:spcBef>
              <a:buSzPct val="100000"/>
              <a:buAutoNum type="arabicPeriod" startAt="1"/>
              <a:defRPr sz="25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그 후 docker 이미지를 해당 서버에 다운로드 받은 뒤 컨테이너로 무중단 배포를 진행합니다.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요구사항 명세서"/>
          <p:cNvSpPr txBox="1"/>
          <p:nvPr>
            <p:ph type="title" idx="4294967295"/>
          </p:nvPr>
        </p:nvSpPr>
        <p:spPr>
          <a:xfrm>
            <a:off x="1206500" y="1292771"/>
            <a:ext cx="21971000" cy="1434949"/>
          </a:xfrm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요구사항 명세서</a:t>
            </a:r>
          </a:p>
        </p:txBody>
      </p:sp>
      <p:pic>
        <p:nvPicPr>
          <p:cNvPr id="173" name="스크린샷 2023-04-05 오전 11.45.47.png" descr="스크린샷 2023-04-05 오전 11.45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43617" y="403845"/>
            <a:ext cx="10392841" cy="12481767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모든 명령어에 공통적으로 필요한 기능…"/>
          <p:cNvSpPr txBox="1"/>
          <p:nvPr/>
        </p:nvSpPr>
        <p:spPr>
          <a:xfrm>
            <a:off x="630396" y="5658093"/>
            <a:ext cx="9924094" cy="4346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/>
            </a:pPr>
            <a:r>
              <a:t>모든 명령어에 공통적으로 필요한 기능</a:t>
            </a:r>
          </a:p>
          <a:p>
            <a:pPr>
              <a:defRPr sz="2500"/>
            </a:pPr>
          </a:p>
          <a:p>
            <a:pPr marL="317500" indent="-317500" algn="l" defTabSz="457200">
              <a:lnSpc>
                <a:spcPct val="150000"/>
              </a:lnSpc>
              <a:spcBef>
                <a:spcPts val="1200"/>
              </a:spcBef>
              <a:buSzPct val="40000"/>
              <a:buBlip>
                <a:blip r:embed="rId3"/>
              </a:buBlip>
              <a:defRPr sz="25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요청 / 응답 패킷 파싱하기</a:t>
            </a:r>
          </a:p>
          <a:p>
            <a:pPr marL="317500" indent="-317500" algn="l" defTabSz="457200">
              <a:lnSpc>
                <a:spcPct val="150000"/>
              </a:lnSpc>
              <a:spcBef>
                <a:spcPts val="1200"/>
              </a:spcBef>
              <a:buSzPct val="40000"/>
              <a:buBlip>
                <a:blip r:embed="rId3"/>
              </a:buBlip>
              <a:defRPr sz="25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Chatgpt 통신을 위한 api key를 header에 추가 후(spring 서버에서 작업)</a:t>
            </a:r>
          </a:p>
          <a:p>
            <a:pPr marL="317500" indent="-317500" algn="l" defTabSz="457200">
              <a:lnSpc>
                <a:spcPct val="150000"/>
              </a:lnSpc>
              <a:spcBef>
                <a:spcPts val="1200"/>
              </a:spcBef>
              <a:buSzPct val="40000"/>
              <a:buBlip>
                <a:blip r:embed="rId3"/>
              </a:buBlip>
              <a:defRPr sz="25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해당 기능에 맞는 명령어 생성(쉘 프로그래밍)</a:t>
            </a:r>
          </a:p>
          <a:p>
            <a:pPr algn="l" defTabSz="457200">
              <a:lnSpc>
                <a:spcPct val="150000"/>
              </a:lnSpc>
              <a:spcBef>
                <a:spcPts val="1200"/>
              </a:spcBef>
              <a:defRPr sz="25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사용자 시나리오 - 질문하기"/>
          <p:cNvSpPr txBox="1"/>
          <p:nvPr>
            <p:ph type="title" idx="4294967295"/>
          </p:nvPr>
        </p:nvSpPr>
        <p:spPr>
          <a:xfrm>
            <a:off x="1206500" y="1292771"/>
            <a:ext cx="21971000" cy="1434949"/>
          </a:xfrm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사용자 시나리오 - 질문하기</a:t>
            </a:r>
          </a:p>
        </p:txBody>
      </p:sp>
      <p:sp>
        <p:nvSpPr>
          <p:cNvPr id="177" name="텍스트"/>
          <p:cNvSpPr txBox="1"/>
          <p:nvPr/>
        </p:nvSpPr>
        <p:spPr>
          <a:xfrm>
            <a:off x="3156486" y="2790926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 </a:t>
            </a:r>
          </a:p>
        </p:txBody>
      </p:sp>
      <p:pic>
        <p:nvPicPr>
          <p:cNvPr id="178" name="스크린샷 2023-04-05 오전 11.54.55.png" descr="스크린샷 2023-04-05 오전 11.54.5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2211" y="4107017"/>
            <a:ext cx="18045781" cy="7270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사용자 시나리오 - 이미지 생성"/>
          <p:cNvSpPr txBox="1"/>
          <p:nvPr>
            <p:ph type="title" idx="4294967295"/>
          </p:nvPr>
        </p:nvSpPr>
        <p:spPr>
          <a:xfrm>
            <a:off x="1206500" y="1292771"/>
            <a:ext cx="21971000" cy="1434949"/>
          </a:xfrm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사용자 시나리오 - 이미지 생성</a:t>
            </a:r>
          </a:p>
        </p:txBody>
      </p:sp>
      <p:sp>
        <p:nvSpPr>
          <p:cNvPr id="181" name="텍스트"/>
          <p:cNvSpPr txBox="1"/>
          <p:nvPr/>
        </p:nvSpPr>
        <p:spPr>
          <a:xfrm>
            <a:off x="3156486" y="2790926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 </a:t>
            </a:r>
          </a:p>
        </p:txBody>
      </p:sp>
      <p:pic>
        <p:nvPicPr>
          <p:cNvPr id="182" name="스크린샷 2023-04-05 오전 11.55.39.png" descr="스크린샷 2023-04-05 오전 11.55.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389" y="4111397"/>
            <a:ext cx="20126440" cy="80088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사용자 시나리오 - 사용자들 질문 불러오기"/>
          <p:cNvSpPr txBox="1"/>
          <p:nvPr>
            <p:ph type="title" idx="4294967295"/>
          </p:nvPr>
        </p:nvSpPr>
        <p:spPr>
          <a:xfrm>
            <a:off x="1206500" y="1292771"/>
            <a:ext cx="21971000" cy="1434949"/>
          </a:xfrm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사용자 시나리오 - 사용자들 질문 불러오기</a:t>
            </a:r>
          </a:p>
        </p:txBody>
      </p:sp>
      <p:sp>
        <p:nvSpPr>
          <p:cNvPr id="185" name="텍스트"/>
          <p:cNvSpPr txBox="1"/>
          <p:nvPr/>
        </p:nvSpPr>
        <p:spPr>
          <a:xfrm>
            <a:off x="3156486" y="2790926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 </a:t>
            </a:r>
          </a:p>
        </p:txBody>
      </p:sp>
      <p:pic>
        <p:nvPicPr>
          <p:cNvPr id="186" name="스크린샷 2023-04-05 오전 11.56.22.png" descr="스크린샷 2023-04-05 오전 11.56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9207" y="3692238"/>
            <a:ext cx="14934518" cy="85253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